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59" r:id="rId7"/>
    <p:sldId id="260" r:id="rId8"/>
    <p:sldId id="261" r:id="rId9"/>
    <p:sldId id="263" r:id="rId10"/>
    <p:sldId id="27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6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Session Layer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11277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8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9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11280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1126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11268" name="Rectangle 8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1269" name="Rectangle 9"/>
          <p:cNvSpPr>
            <a:spLocks noChangeArrowheads="1"/>
          </p:cNvSpPr>
          <p:nvPr/>
        </p:nvSpPr>
        <p:spPr bwMode="auto">
          <a:xfrm>
            <a:off x="5334000" y="191135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1270" name="Rectangle 10"/>
          <p:cNvSpPr>
            <a:spLocks noChangeArrowheads="1"/>
          </p:cNvSpPr>
          <p:nvPr/>
        </p:nvSpPr>
        <p:spPr bwMode="auto">
          <a:xfrm>
            <a:off x="5334000" y="328295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271" name="Rectangle 11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1272" name="Text Box 12"/>
          <p:cNvSpPr txBox="1">
            <a:spLocks noChangeArrowheads="1"/>
          </p:cNvSpPr>
          <p:nvPr/>
        </p:nvSpPr>
        <p:spPr bwMode="auto">
          <a:xfrm>
            <a:off x="1050925" y="987425"/>
            <a:ext cx="6203950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1. Client calls stub (params on stack)</a:t>
            </a:r>
            <a:endParaRPr lang="en-US" sz="2800">
              <a:solidFill>
                <a:schemeClr val="accent1"/>
              </a:solidFill>
            </a:endParaRPr>
          </a:p>
        </p:txBody>
      </p:sp>
      <p:sp>
        <p:nvSpPr>
          <p:cNvPr id="11273" name="AutoShape 13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1274" name="Rectangle 14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 dirty="0">
                <a:solidFill>
                  <a:schemeClr val="bg1"/>
                </a:solidFill>
              </a:rPr>
              <a:t>client functions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1275" name="Rectangle 15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276" name="Line 16"/>
          <p:cNvSpPr>
            <a:spLocks noChangeShapeType="1"/>
          </p:cNvSpPr>
          <p:nvPr/>
        </p:nvSpPr>
        <p:spPr bwMode="auto">
          <a:xfrm>
            <a:off x="4038600" y="5029200"/>
            <a:ext cx="1066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none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12301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2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03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12304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1229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12292" name="Rectangle 8"/>
          <p:cNvSpPr>
            <a:spLocks noChangeArrowheads="1"/>
          </p:cNvSpPr>
          <p:nvPr/>
        </p:nvSpPr>
        <p:spPr bwMode="auto">
          <a:xfrm>
            <a:off x="53340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2293" name="Rectangle 9"/>
          <p:cNvSpPr>
            <a:spLocks noChangeArrowheads="1"/>
          </p:cNvSpPr>
          <p:nvPr/>
        </p:nvSpPr>
        <p:spPr bwMode="auto">
          <a:xfrm>
            <a:off x="53340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294" name="Rectangle 10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2295" name="Text Box 11"/>
          <p:cNvSpPr txBox="1">
            <a:spLocks noChangeArrowheads="1"/>
          </p:cNvSpPr>
          <p:nvPr/>
        </p:nvSpPr>
        <p:spPr bwMode="auto">
          <a:xfrm>
            <a:off x="1050925" y="987425"/>
            <a:ext cx="6858000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2. Stub marshals params to net message</a:t>
            </a:r>
            <a:endParaRPr lang="en-US" sz="2800">
              <a:solidFill>
                <a:schemeClr val="accent1"/>
              </a:solidFill>
            </a:endParaRPr>
          </a:p>
        </p:txBody>
      </p:sp>
      <p:sp>
        <p:nvSpPr>
          <p:cNvPr id="12296" name="AutoShape 12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2297" name="AutoShape 13"/>
          <p:cNvSpPr>
            <a:spLocks noChangeArrowheads="1"/>
          </p:cNvSpPr>
          <p:nvPr/>
        </p:nvSpPr>
        <p:spPr bwMode="auto">
          <a:xfrm>
            <a:off x="1752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2298" name="Rectangle 14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client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2299" name="Rectangle 15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300" name="Rectangle 16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13326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7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8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13329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133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1050925" y="987425"/>
            <a:ext cx="5995988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3. Network message sent to server</a:t>
            </a:r>
            <a:endParaRPr lang="en-US" sz="2800">
              <a:solidFill>
                <a:schemeClr val="accent1"/>
              </a:solidFill>
            </a:endParaRPr>
          </a:p>
        </p:txBody>
      </p:sp>
      <p:sp>
        <p:nvSpPr>
          <p:cNvPr id="13317" name="AutoShape 9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3318" name="AutoShape 10"/>
          <p:cNvSpPr>
            <a:spLocks noChangeArrowheads="1"/>
          </p:cNvSpPr>
          <p:nvPr/>
        </p:nvSpPr>
        <p:spPr bwMode="auto">
          <a:xfrm>
            <a:off x="1752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3319" name="AutoShape 11"/>
          <p:cNvSpPr>
            <a:spLocks noChangeArrowheads="1"/>
          </p:cNvSpPr>
          <p:nvPr/>
        </p:nvSpPr>
        <p:spPr bwMode="auto">
          <a:xfrm>
            <a:off x="3886200" y="48006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Rectangle 12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client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3321" name="Rectangle 13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322" name="Rectangle 14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3323" name="Rectangle 15"/>
          <p:cNvSpPr>
            <a:spLocks noChangeArrowheads="1"/>
          </p:cNvSpPr>
          <p:nvPr/>
        </p:nvSpPr>
        <p:spPr bwMode="auto">
          <a:xfrm>
            <a:off x="53340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3324" name="Rectangle 16"/>
          <p:cNvSpPr>
            <a:spLocks noChangeArrowheads="1"/>
          </p:cNvSpPr>
          <p:nvPr/>
        </p:nvSpPr>
        <p:spPr bwMode="auto">
          <a:xfrm>
            <a:off x="53340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325" name="Rectangle 17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14351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3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14354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1433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1050925" y="987425"/>
            <a:ext cx="5627688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4. Receive message: send to stub</a:t>
            </a:r>
            <a:endParaRPr lang="en-US" sz="2800">
              <a:solidFill>
                <a:schemeClr val="accent1"/>
              </a:solidFill>
            </a:endParaRPr>
          </a:p>
        </p:txBody>
      </p:sp>
      <p:sp>
        <p:nvSpPr>
          <p:cNvPr id="14341" name="AutoShape 9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42" name="AutoShape 10"/>
          <p:cNvSpPr>
            <a:spLocks noChangeArrowheads="1"/>
          </p:cNvSpPr>
          <p:nvPr/>
        </p:nvSpPr>
        <p:spPr bwMode="auto">
          <a:xfrm>
            <a:off x="1752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43" name="AutoShape 11"/>
          <p:cNvSpPr>
            <a:spLocks noChangeArrowheads="1"/>
          </p:cNvSpPr>
          <p:nvPr/>
        </p:nvSpPr>
        <p:spPr bwMode="auto">
          <a:xfrm>
            <a:off x="3886200" y="48006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AutoShape 12"/>
          <p:cNvSpPr>
            <a:spLocks noChangeArrowheads="1"/>
          </p:cNvSpPr>
          <p:nvPr/>
        </p:nvSpPr>
        <p:spPr bwMode="auto">
          <a:xfrm>
            <a:off x="5715000" y="40386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4345" name="Rectangle 13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client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4346" name="Rectangle 14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347" name="Rectangle 15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4348" name="Rectangle 16"/>
          <p:cNvSpPr>
            <a:spLocks noChangeArrowheads="1"/>
          </p:cNvSpPr>
          <p:nvPr/>
        </p:nvSpPr>
        <p:spPr bwMode="auto">
          <a:xfrm>
            <a:off x="53340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4349" name="Rectangle 17"/>
          <p:cNvSpPr>
            <a:spLocks noChangeArrowheads="1"/>
          </p:cNvSpPr>
          <p:nvPr/>
        </p:nvSpPr>
        <p:spPr bwMode="auto">
          <a:xfrm>
            <a:off x="53340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350" name="Rectangle 18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15376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7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15379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1536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15364" name="Text Box 8"/>
          <p:cNvSpPr txBox="1">
            <a:spLocks noChangeArrowheads="1"/>
          </p:cNvSpPr>
          <p:nvPr/>
        </p:nvSpPr>
        <p:spPr bwMode="auto">
          <a:xfrm>
            <a:off x="1050925" y="987425"/>
            <a:ext cx="7127875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5. Unmarshal parameters, call server func</a:t>
            </a:r>
            <a:endParaRPr lang="en-US" sz="2800">
              <a:solidFill>
                <a:schemeClr val="accent1"/>
              </a:solidFill>
            </a:endParaRPr>
          </a:p>
        </p:txBody>
      </p:sp>
      <p:sp>
        <p:nvSpPr>
          <p:cNvPr id="15365" name="AutoShape 9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5366" name="AutoShape 10"/>
          <p:cNvSpPr>
            <a:spLocks noChangeArrowheads="1"/>
          </p:cNvSpPr>
          <p:nvPr/>
        </p:nvSpPr>
        <p:spPr bwMode="auto">
          <a:xfrm>
            <a:off x="1752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5367" name="AutoShape 11"/>
          <p:cNvSpPr>
            <a:spLocks noChangeArrowheads="1"/>
          </p:cNvSpPr>
          <p:nvPr/>
        </p:nvSpPr>
        <p:spPr bwMode="auto">
          <a:xfrm>
            <a:off x="3886200" y="48006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AutoShape 12"/>
          <p:cNvSpPr>
            <a:spLocks noChangeArrowheads="1"/>
          </p:cNvSpPr>
          <p:nvPr/>
        </p:nvSpPr>
        <p:spPr bwMode="auto">
          <a:xfrm>
            <a:off x="5715000" y="40386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5369" name="AutoShape 13"/>
          <p:cNvSpPr>
            <a:spLocks noChangeArrowheads="1"/>
          </p:cNvSpPr>
          <p:nvPr/>
        </p:nvSpPr>
        <p:spPr bwMode="auto">
          <a:xfrm>
            <a:off x="5715000" y="2667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5370" name="Rectangle 14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client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5371" name="Rectangle 15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372" name="Rectangle 16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5373" name="Rectangle 17"/>
          <p:cNvSpPr>
            <a:spLocks noChangeArrowheads="1"/>
          </p:cNvSpPr>
          <p:nvPr/>
        </p:nvSpPr>
        <p:spPr bwMode="auto">
          <a:xfrm>
            <a:off x="53340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5374" name="Rectangle 18"/>
          <p:cNvSpPr>
            <a:spLocks noChangeArrowheads="1"/>
          </p:cNvSpPr>
          <p:nvPr/>
        </p:nvSpPr>
        <p:spPr bwMode="auto">
          <a:xfrm>
            <a:off x="53340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375" name="Rectangle 19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16401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2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3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16404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1638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1050925" y="987425"/>
            <a:ext cx="5310188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6. Return from server function</a:t>
            </a:r>
            <a:endParaRPr lang="en-US" sz="2800"/>
          </a:p>
        </p:txBody>
      </p:sp>
      <p:sp>
        <p:nvSpPr>
          <p:cNvPr id="16389" name="AutoShape 9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390" name="AutoShape 10"/>
          <p:cNvSpPr>
            <a:spLocks noChangeArrowheads="1"/>
          </p:cNvSpPr>
          <p:nvPr/>
        </p:nvSpPr>
        <p:spPr bwMode="auto">
          <a:xfrm>
            <a:off x="1752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391" name="AutoShape 11"/>
          <p:cNvSpPr>
            <a:spLocks noChangeArrowheads="1"/>
          </p:cNvSpPr>
          <p:nvPr/>
        </p:nvSpPr>
        <p:spPr bwMode="auto">
          <a:xfrm>
            <a:off x="3886200" y="48006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AutoShape 12"/>
          <p:cNvSpPr>
            <a:spLocks noChangeArrowheads="1"/>
          </p:cNvSpPr>
          <p:nvPr/>
        </p:nvSpPr>
        <p:spPr bwMode="auto">
          <a:xfrm>
            <a:off x="5715000" y="40386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393" name="AutoShape 13"/>
          <p:cNvSpPr>
            <a:spLocks noChangeArrowheads="1"/>
          </p:cNvSpPr>
          <p:nvPr/>
        </p:nvSpPr>
        <p:spPr bwMode="auto">
          <a:xfrm>
            <a:off x="5715000" y="2667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394" name="AutoShape 14"/>
          <p:cNvSpPr>
            <a:spLocks noChangeArrowheads="1"/>
          </p:cNvSpPr>
          <p:nvPr/>
        </p:nvSpPr>
        <p:spPr bwMode="auto">
          <a:xfrm>
            <a:off x="7086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6395" name="Rectangle 15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client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6396" name="Rectangle 16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397" name="Rectangle 17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6398" name="Rectangle 18"/>
          <p:cNvSpPr>
            <a:spLocks noChangeArrowheads="1"/>
          </p:cNvSpPr>
          <p:nvPr/>
        </p:nvSpPr>
        <p:spPr bwMode="auto">
          <a:xfrm>
            <a:off x="53340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6399" name="Rectangle 19"/>
          <p:cNvSpPr>
            <a:spLocks noChangeArrowheads="1"/>
          </p:cNvSpPr>
          <p:nvPr/>
        </p:nvSpPr>
        <p:spPr bwMode="auto">
          <a:xfrm>
            <a:off x="53340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400" name="Rectangle 20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17426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7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8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17429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174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17412" name="Text Box 8"/>
          <p:cNvSpPr txBox="1">
            <a:spLocks noChangeArrowheads="1"/>
          </p:cNvSpPr>
          <p:nvPr/>
        </p:nvSpPr>
        <p:spPr bwMode="auto">
          <a:xfrm>
            <a:off x="1050925" y="987425"/>
            <a:ext cx="7081838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7. Marshal return value and send message</a:t>
            </a:r>
            <a:endParaRPr lang="en-US" sz="2800"/>
          </a:p>
        </p:txBody>
      </p:sp>
      <p:sp>
        <p:nvSpPr>
          <p:cNvPr id="17413" name="AutoShape 9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414" name="AutoShape 10"/>
          <p:cNvSpPr>
            <a:spLocks noChangeArrowheads="1"/>
          </p:cNvSpPr>
          <p:nvPr/>
        </p:nvSpPr>
        <p:spPr bwMode="auto">
          <a:xfrm>
            <a:off x="1752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415" name="AutoShape 11"/>
          <p:cNvSpPr>
            <a:spLocks noChangeArrowheads="1"/>
          </p:cNvSpPr>
          <p:nvPr/>
        </p:nvSpPr>
        <p:spPr bwMode="auto">
          <a:xfrm>
            <a:off x="3886200" y="48006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AutoShape 12"/>
          <p:cNvSpPr>
            <a:spLocks noChangeArrowheads="1"/>
          </p:cNvSpPr>
          <p:nvPr/>
        </p:nvSpPr>
        <p:spPr bwMode="auto">
          <a:xfrm>
            <a:off x="5715000" y="40386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417" name="AutoShape 13"/>
          <p:cNvSpPr>
            <a:spLocks noChangeArrowheads="1"/>
          </p:cNvSpPr>
          <p:nvPr/>
        </p:nvSpPr>
        <p:spPr bwMode="auto">
          <a:xfrm>
            <a:off x="5715000" y="2667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418" name="AutoShape 14"/>
          <p:cNvSpPr>
            <a:spLocks noChangeArrowheads="1"/>
          </p:cNvSpPr>
          <p:nvPr/>
        </p:nvSpPr>
        <p:spPr bwMode="auto">
          <a:xfrm>
            <a:off x="7086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419" name="AutoShape 15"/>
          <p:cNvSpPr>
            <a:spLocks noChangeArrowheads="1"/>
          </p:cNvSpPr>
          <p:nvPr/>
        </p:nvSpPr>
        <p:spPr bwMode="auto">
          <a:xfrm>
            <a:off x="7086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7420" name="Rectangle 16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client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7421" name="Rectangle 17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422" name="Rectangle 18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7423" name="Rectangle 19"/>
          <p:cNvSpPr>
            <a:spLocks noChangeArrowheads="1"/>
          </p:cNvSpPr>
          <p:nvPr/>
        </p:nvSpPr>
        <p:spPr bwMode="auto">
          <a:xfrm>
            <a:off x="53340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7424" name="Rectangle 20"/>
          <p:cNvSpPr>
            <a:spLocks noChangeArrowheads="1"/>
          </p:cNvSpPr>
          <p:nvPr/>
        </p:nvSpPr>
        <p:spPr bwMode="auto">
          <a:xfrm>
            <a:off x="53340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425" name="Rectangle 21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18451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18454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184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18436" name="Text Box 8"/>
          <p:cNvSpPr txBox="1">
            <a:spLocks noChangeArrowheads="1"/>
          </p:cNvSpPr>
          <p:nvPr/>
        </p:nvSpPr>
        <p:spPr bwMode="auto">
          <a:xfrm>
            <a:off x="1050925" y="987425"/>
            <a:ext cx="5865813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8. Transfer message over network</a:t>
            </a:r>
            <a:endParaRPr lang="en-US" sz="2800"/>
          </a:p>
        </p:txBody>
      </p:sp>
      <p:sp>
        <p:nvSpPr>
          <p:cNvPr id="18437" name="AutoShape 9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438" name="AutoShape 10"/>
          <p:cNvSpPr>
            <a:spLocks noChangeArrowheads="1"/>
          </p:cNvSpPr>
          <p:nvPr/>
        </p:nvSpPr>
        <p:spPr bwMode="auto">
          <a:xfrm>
            <a:off x="1752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439" name="AutoShape 11"/>
          <p:cNvSpPr>
            <a:spLocks noChangeArrowheads="1"/>
          </p:cNvSpPr>
          <p:nvPr/>
        </p:nvSpPr>
        <p:spPr bwMode="auto">
          <a:xfrm>
            <a:off x="3886200" y="48006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AutoShape 12"/>
          <p:cNvSpPr>
            <a:spLocks noChangeArrowheads="1"/>
          </p:cNvSpPr>
          <p:nvPr/>
        </p:nvSpPr>
        <p:spPr bwMode="auto">
          <a:xfrm>
            <a:off x="5715000" y="40386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441" name="AutoShape 13"/>
          <p:cNvSpPr>
            <a:spLocks noChangeArrowheads="1"/>
          </p:cNvSpPr>
          <p:nvPr/>
        </p:nvSpPr>
        <p:spPr bwMode="auto">
          <a:xfrm>
            <a:off x="5715000" y="2667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442" name="AutoShape 14"/>
          <p:cNvSpPr>
            <a:spLocks noChangeArrowheads="1"/>
          </p:cNvSpPr>
          <p:nvPr/>
        </p:nvSpPr>
        <p:spPr bwMode="auto">
          <a:xfrm>
            <a:off x="7086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443" name="AutoShape 15"/>
          <p:cNvSpPr>
            <a:spLocks noChangeArrowheads="1"/>
          </p:cNvSpPr>
          <p:nvPr/>
        </p:nvSpPr>
        <p:spPr bwMode="auto">
          <a:xfrm>
            <a:off x="7086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8444" name="AutoShape 16"/>
          <p:cNvSpPr>
            <a:spLocks noChangeArrowheads="1"/>
          </p:cNvSpPr>
          <p:nvPr/>
        </p:nvSpPr>
        <p:spPr bwMode="auto">
          <a:xfrm flipH="1">
            <a:off x="3886200" y="51054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Rectangle 17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client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8446" name="Rectangle 18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447" name="Rectangle 19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8448" name="Rectangle 20"/>
          <p:cNvSpPr>
            <a:spLocks noChangeArrowheads="1"/>
          </p:cNvSpPr>
          <p:nvPr/>
        </p:nvSpPr>
        <p:spPr bwMode="auto">
          <a:xfrm>
            <a:off x="53340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8449" name="Rectangle 21"/>
          <p:cNvSpPr>
            <a:spLocks noChangeArrowheads="1"/>
          </p:cNvSpPr>
          <p:nvPr/>
        </p:nvSpPr>
        <p:spPr bwMode="auto">
          <a:xfrm>
            <a:off x="53340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450" name="Rectangle 22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19476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7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78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19479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194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19460" name="Text Box 8"/>
          <p:cNvSpPr txBox="1">
            <a:spLocks noChangeArrowheads="1"/>
          </p:cNvSpPr>
          <p:nvPr/>
        </p:nvSpPr>
        <p:spPr bwMode="auto">
          <a:xfrm>
            <a:off x="1050925" y="987425"/>
            <a:ext cx="5889625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9. Receive message: direct to stub</a:t>
            </a:r>
            <a:endParaRPr lang="en-US" sz="2800"/>
          </a:p>
        </p:txBody>
      </p:sp>
      <p:sp>
        <p:nvSpPr>
          <p:cNvPr id="19461" name="AutoShape 9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462" name="AutoShape 10"/>
          <p:cNvSpPr>
            <a:spLocks noChangeArrowheads="1"/>
          </p:cNvSpPr>
          <p:nvPr/>
        </p:nvSpPr>
        <p:spPr bwMode="auto">
          <a:xfrm>
            <a:off x="1752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463" name="AutoShape 11"/>
          <p:cNvSpPr>
            <a:spLocks noChangeArrowheads="1"/>
          </p:cNvSpPr>
          <p:nvPr/>
        </p:nvSpPr>
        <p:spPr bwMode="auto">
          <a:xfrm>
            <a:off x="3886200" y="48006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12"/>
          <p:cNvSpPr>
            <a:spLocks noChangeArrowheads="1"/>
          </p:cNvSpPr>
          <p:nvPr/>
        </p:nvSpPr>
        <p:spPr bwMode="auto">
          <a:xfrm>
            <a:off x="5715000" y="40386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465" name="AutoShape 13"/>
          <p:cNvSpPr>
            <a:spLocks noChangeArrowheads="1"/>
          </p:cNvSpPr>
          <p:nvPr/>
        </p:nvSpPr>
        <p:spPr bwMode="auto">
          <a:xfrm>
            <a:off x="5715000" y="2667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466" name="AutoShape 14"/>
          <p:cNvSpPr>
            <a:spLocks noChangeArrowheads="1"/>
          </p:cNvSpPr>
          <p:nvPr/>
        </p:nvSpPr>
        <p:spPr bwMode="auto">
          <a:xfrm>
            <a:off x="7086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467" name="AutoShape 15"/>
          <p:cNvSpPr>
            <a:spLocks noChangeArrowheads="1"/>
          </p:cNvSpPr>
          <p:nvPr/>
        </p:nvSpPr>
        <p:spPr bwMode="auto">
          <a:xfrm>
            <a:off x="7086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468" name="AutoShape 16"/>
          <p:cNvSpPr>
            <a:spLocks noChangeArrowheads="1"/>
          </p:cNvSpPr>
          <p:nvPr/>
        </p:nvSpPr>
        <p:spPr bwMode="auto">
          <a:xfrm flipH="1">
            <a:off x="3886200" y="51054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17"/>
          <p:cNvSpPr>
            <a:spLocks noChangeArrowheads="1"/>
          </p:cNvSpPr>
          <p:nvPr/>
        </p:nvSpPr>
        <p:spPr bwMode="auto">
          <a:xfrm>
            <a:off x="3200400" y="40386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9470" name="Rectangle 18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client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9471" name="Rectangle 19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472" name="Rectangle 20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9473" name="Rectangle 21"/>
          <p:cNvSpPr>
            <a:spLocks noChangeArrowheads="1"/>
          </p:cNvSpPr>
          <p:nvPr/>
        </p:nvSpPr>
        <p:spPr bwMode="auto">
          <a:xfrm>
            <a:off x="53340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9474" name="Rectangle 22"/>
          <p:cNvSpPr>
            <a:spLocks noChangeArrowheads="1"/>
          </p:cNvSpPr>
          <p:nvPr/>
        </p:nvSpPr>
        <p:spPr bwMode="auto">
          <a:xfrm>
            <a:off x="53340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475" name="Rectangle 23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143000" y="1600200"/>
            <a:ext cx="6858000" cy="4662488"/>
            <a:chOff x="816" y="912"/>
            <a:chExt cx="4320" cy="2937"/>
          </a:xfrm>
        </p:grpSpPr>
        <p:sp>
          <p:nvSpPr>
            <p:cNvPr id="20501" name="AutoShape 3"/>
            <p:cNvSpPr>
              <a:spLocks noChangeArrowheads="1"/>
            </p:cNvSpPr>
            <p:nvPr/>
          </p:nvSpPr>
          <p:spPr bwMode="auto">
            <a:xfrm>
              <a:off x="3312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2" name="AutoShape 4"/>
            <p:cNvSpPr>
              <a:spLocks noChangeArrowheads="1"/>
            </p:cNvSpPr>
            <p:nvPr/>
          </p:nvSpPr>
          <p:spPr bwMode="auto">
            <a:xfrm>
              <a:off x="816" y="912"/>
              <a:ext cx="1824" cy="2640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25400">
              <a:solidFill>
                <a:schemeClr val="tx1"/>
              </a:solidFill>
              <a:round/>
              <a:tailEnd type="non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Text Box 5"/>
            <p:cNvSpPr txBox="1">
              <a:spLocks noChangeArrowheads="1"/>
            </p:cNvSpPr>
            <p:nvPr/>
          </p:nvSpPr>
          <p:spPr bwMode="auto">
            <a:xfrm>
              <a:off x="1391" y="3561"/>
              <a:ext cx="617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client</a:t>
              </a:r>
              <a:endParaRPr lang="en-US"/>
            </a:p>
          </p:txBody>
        </p:sp>
        <p:sp>
          <p:nvSpPr>
            <p:cNvPr id="20504" name="Text Box 6"/>
            <p:cNvSpPr txBox="1">
              <a:spLocks noChangeArrowheads="1"/>
            </p:cNvSpPr>
            <p:nvPr/>
          </p:nvSpPr>
          <p:spPr bwMode="auto">
            <a:xfrm>
              <a:off x="3904" y="3561"/>
              <a:ext cx="698" cy="288"/>
            </a:xfrm>
            <a:prstGeom prst="rect">
              <a:avLst/>
            </a:prstGeom>
            <a:noFill/>
            <a:ln w="25400">
              <a:noFill/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server</a:t>
              </a:r>
              <a:endParaRPr lang="en-US"/>
            </a:p>
          </p:txBody>
        </p:sp>
      </p:grpSp>
      <p:sp>
        <p:nvSpPr>
          <p:cNvPr id="204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 functions</a:t>
            </a:r>
            <a:endParaRPr lang="en-US" smtClean="0"/>
          </a:p>
        </p:txBody>
      </p:sp>
      <p:sp>
        <p:nvSpPr>
          <p:cNvPr id="20484" name="Text Box 8"/>
          <p:cNvSpPr txBox="1">
            <a:spLocks noChangeArrowheads="1"/>
          </p:cNvSpPr>
          <p:nvPr/>
        </p:nvSpPr>
        <p:spPr bwMode="auto">
          <a:xfrm>
            <a:off x="1050925" y="987425"/>
            <a:ext cx="7327900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>
                <a:solidFill>
                  <a:schemeClr val="accent1"/>
                </a:solidFill>
              </a:rPr>
              <a:t>10. Unmarshal return, return to client code</a:t>
            </a:r>
            <a:endParaRPr lang="en-US" sz="2800"/>
          </a:p>
        </p:txBody>
      </p:sp>
      <p:sp>
        <p:nvSpPr>
          <p:cNvPr id="20485" name="AutoShape 9"/>
          <p:cNvSpPr>
            <a:spLocks noChangeArrowheads="1"/>
          </p:cNvSpPr>
          <p:nvPr/>
        </p:nvSpPr>
        <p:spPr bwMode="auto">
          <a:xfrm>
            <a:off x="1752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486" name="AutoShape 10"/>
          <p:cNvSpPr>
            <a:spLocks noChangeArrowheads="1"/>
          </p:cNvSpPr>
          <p:nvPr/>
        </p:nvSpPr>
        <p:spPr bwMode="auto">
          <a:xfrm>
            <a:off x="1752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487" name="AutoShape 11"/>
          <p:cNvSpPr>
            <a:spLocks noChangeArrowheads="1"/>
          </p:cNvSpPr>
          <p:nvPr/>
        </p:nvSpPr>
        <p:spPr bwMode="auto">
          <a:xfrm>
            <a:off x="3886200" y="48006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AutoShape 12"/>
          <p:cNvSpPr>
            <a:spLocks noChangeArrowheads="1"/>
          </p:cNvSpPr>
          <p:nvPr/>
        </p:nvSpPr>
        <p:spPr bwMode="auto">
          <a:xfrm>
            <a:off x="5715000" y="40386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489" name="AutoShape 13"/>
          <p:cNvSpPr>
            <a:spLocks noChangeArrowheads="1"/>
          </p:cNvSpPr>
          <p:nvPr/>
        </p:nvSpPr>
        <p:spPr bwMode="auto">
          <a:xfrm>
            <a:off x="5715000" y="2667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490" name="AutoShape 14"/>
          <p:cNvSpPr>
            <a:spLocks noChangeArrowheads="1"/>
          </p:cNvSpPr>
          <p:nvPr/>
        </p:nvSpPr>
        <p:spPr bwMode="auto">
          <a:xfrm>
            <a:off x="7086600" y="26670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491" name="AutoShape 15"/>
          <p:cNvSpPr>
            <a:spLocks noChangeArrowheads="1"/>
          </p:cNvSpPr>
          <p:nvPr/>
        </p:nvSpPr>
        <p:spPr bwMode="auto">
          <a:xfrm>
            <a:off x="7086600" y="4038600"/>
            <a:ext cx="3048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492" name="AutoShape 16"/>
          <p:cNvSpPr>
            <a:spLocks noChangeArrowheads="1"/>
          </p:cNvSpPr>
          <p:nvPr/>
        </p:nvSpPr>
        <p:spPr bwMode="auto">
          <a:xfrm flipH="1">
            <a:off x="3886200" y="5105400"/>
            <a:ext cx="1447800" cy="152400"/>
          </a:xfrm>
          <a:prstGeom prst="rightArrow">
            <a:avLst>
              <a:gd name="adj1" fmla="val 50000"/>
              <a:gd name="adj2" fmla="val 2375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AutoShape 17"/>
          <p:cNvSpPr>
            <a:spLocks noChangeArrowheads="1"/>
          </p:cNvSpPr>
          <p:nvPr/>
        </p:nvSpPr>
        <p:spPr bwMode="auto">
          <a:xfrm>
            <a:off x="3200400" y="40386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494" name="AutoShape 18"/>
          <p:cNvSpPr>
            <a:spLocks noChangeArrowheads="1"/>
          </p:cNvSpPr>
          <p:nvPr/>
        </p:nvSpPr>
        <p:spPr bwMode="auto">
          <a:xfrm>
            <a:off x="3200400" y="26670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9FFCC"/>
          </a:solidFill>
          <a:ln w="25400">
            <a:solidFill>
              <a:schemeClr val="tx1"/>
            </a:solidFill>
            <a:miter lim="800000"/>
            <a:tailEnd type="none" w="lg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20495" name="Rectangle 19"/>
          <p:cNvSpPr>
            <a:spLocks noChangeArrowheads="1"/>
          </p:cNvSpPr>
          <p:nvPr/>
        </p:nvSpPr>
        <p:spPr bwMode="auto">
          <a:xfrm>
            <a:off x="13716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client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20496" name="Rectangle 20"/>
          <p:cNvSpPr>
            <a:spLocks noChangeArrowheads="1"/>
          </p:cNvSpPr>
          <p:nvPr/>
        </p:nvSpPr>
        <p:spPr bwMode="auto">
          <a:xfrm>
            <a:off x="13716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client stub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497" name="Rectangle 21"/>
          <p:cNvSpPr>
            <a:spLocks noChangeArrowheads="1"/>
          </p:cNvSpPr>
          <p:nvPr/>
        </p:nvSpPr>
        <p:spPr bwMode="auto">
          <a:xfrm>
            <a:off x="13716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20498" name="Rectangle 22"/>
          <p:cNvSpPr>
            <a:spLocks noChangeArrowheads="1"/>
          </p:cNvSpPr>
          <p:nvPr/>
        </p:nvSpPr>
        <p:spPr bwMode="auto">
          <a:xfrm>
            <a:off x="5334000" y="19050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server functions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20499" name="Rectangle 23"/>
          <p:cNvSpPr>
            <a:spLocks noChangeArrowheads="1"/>
          </p:cNvSpPr>
          <p:nvPr/>
        </p:nvSpPr>
        <p:spPr bwMode="auto">
          <a:xfrm>
            <a:off x="5334000" y="3276600"/>
            <a:ext cx="24384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>
                <a:solidFill>
                  <a:schemeClr val="bg1"/>
                </a:solidFill>
              </a:rPr>
              <a:t>server stub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(skeleton)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500" name="Rectangle 24"/>
          <p:cNvSpPr>
            <a:spLocks noChangeArrowheads="1"/>
          </p:cNvSpPr>
          <p:nvPr/>
        </p:nvSpPr>
        <p:spPr bwMode="auto">
          <a:xfrm>
            <a:off x="5334000" y="4648200"/>
            <a:ext cx="2514600" cy="762000"/>
          </a:xfrm>
          <a:prstGeom prst="rect">
            <a:avLst/>
          </a:prstGeom>
          <a:solidFill>
            <a:srgbClr val="F0F296"/>
          </a:solidFill>
          <a:ln w="25400">
            <a:solidFill>
              <a:schemeClr val="tx1"/>
            </a:solidFill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sz="2200">
                <a:solidFill>
                  <a:schemeClr val="bg1"/>
                </a:solidFill>
              </a:rPr>
              <a:t>network routines</a:t>
            </a:r>
            <a:endParaRPr lang="en-US" sz="2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49167" y="1600200"/>
            <a:ext cx="644566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34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1600200"/>
            <a:ext cx="8382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1600200"/>
            <a:ext cx="822959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buNone/>
            </a:pPr>
            <a:r>
              <a:rPr lang="en-US" dirty="0" smtClean="0"/>
              <a:t>1984: </a:t>
            </a:r>
            <a:r>
              <a:rPr lang="en-US" dirty="0" err="1" smtClean="0"/>
              <a:t>Birrell</a:t>
            </a:r>
            <a:r>
              <a:rPr lang="en-US" dirty="0" smtClean="0"/>
              <a:t> &amp; Nelson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Mechanism to call procedures on other machines</a:t>
            </a:r>
            <a:endParaRPr lang="en-US" dirty="0" smtClean="0"/>
          </a:p>
          <a:p>
            <a:pPr>
              <a:buNone/>
            </a:pPr>
            <a:endParaRPr lang="en-US" sz="2800" dirty="0" smtClean="0">
              <a:solidFill>
                <a:schemeClr val="tx2"/>
              </a:solidFill>
            </a:endParaRPr>
          </a:p>
          <a:p>
            <a:r>
              <a:rPr lang="en-US" sz="2800" dirty="0" smtClean="0"/>
              <a:t>Goal</a:t>
            </a:r>
            <a:r>
              <a:rPr lang="en-US" sz="2800" dirty="0" smtClean="0"/>
              <a:t>: </a:t>
            </a:r>
            <a:r>
              <a:rPr lang="en-US" dirty="0" smtClean="0"/>
              <a:t>it should appear to the programmer that a normal call is taking place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ea typeface="MS PGothic" panose="020B0600070205080204" pitchFamily="34" charset="-128"/>
              </a:rPr>
              <a:t>Compiler generates from API stubs for a procedure on the client and server</a:t>
            </a:r>
            <a:endParaRPr lang="en-US" dirty="0" smtClean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ea typeface="MS PGothic" panose="020B0600070205080204" pitchFamily="34" charset="-128"/>
              </a:rPr>
              <a:t>Client stub </a:t>
            </a:r>
            <a:endParaRPr lang="en-US" dirty="0" smtClean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b="1" u="sng" dirty="0" smtClean="0">
                <a:ea typeface="MS PGothic" panose="020B0600070205080204" pitchFamily="34" charset="-128"/>
              </a:rPr>
              <a:t>Marshals</a:t>
            </a:r>
            <a:r>
              <a:rPr lang="en-US" dirty="0" smtClean="0">
                <a:ea typeface="MS PGothic" panose="020B0600070205080204" pitchFamily="34" charset="-128"/>
              </a:rPr>
              <a:t> arguments into machine-independent format</a:t>
            </a:r>
            <a:endParaRPr lang="en-US" dirty="0" smtClean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MS PGothic" panose="020B0600070205080204" pitchFamily="34" charset="-128"/>
              </a:rPr>
              <a:t>Sends request to server</a:t>
            </a:r>
            <a:endParaRPr lang="en-US" dirty="0" smtClean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MS PGothic" panose="020B0600070205080204" pitchFamily="34" charset="-128"/>
              </a:rPr>
              <a:t>Waits for response</a:t>
            </a:r>
            <a:endParaRPr lang="en-US" dirty="0" smtClean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b="1" u="sng" dirty="0" err="1" smtClean="0">
                <a:ea typeface="MS PGothic" panose="020B0600070205080204" pitchFamily="34" charset="-128"/>
              </a:rPr>
              <a:t>Unmarshals</a:t>
            </a:r>
            <a:r>
              <a:rPr lang="en-US" dirty="0" smtClean="0">
                <a:ea typeface="MS PGothic" panose="020B0600070205080204" pitchFamily="34" charset="-128"/>
              </a:rPr>
              <a:t> result and returns to caller</a:t>
            </a:r>
            <a:endParaRPr lang="en-US" dirty="0" smtClean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ea typeface="MS PGothic" panose="020B0600070205080204" pitchFamily="34" charset="-128"/>
              </a:rPr>
              <a:t>Server stub</a:t>
            </a:r>
            <a:endParaRPr lang="en-US" dirty="0" smtClean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b="1" u="sng" dirty="0" err="1" smtClean="0">
                <a:ea typeface="MS PGothic" panose="020B0600070205080204" pitchFamily="34" charset="-128"/>
              </a:rPr>
              <a:t>Unmarshals</a:t>
            </a:r>
            <a:r>
              <a:rPr lang="en-US" dirty="0" smtClean="0">
                <a:ea typeface="MS PGothic" panose="020B0600070205080204" pitchFamily="34" charset="-128"/>
              </a:rPr>
              <a:t> arguments and builds stack frame</a:t>
            </a:r>
            <a:endParaRPr lang="en-US" dirty="0" smtClean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MS PGothic" panose="020B0600070205080204" pitchFamily="34" charset="-128"/>
              </a:rPr>
              <a:t>Calls procedure</a:t>
            </a:r>
            <a:endParaRPr lang="en-US" dirty="0" smtClean="0">
              <a:ea typeface="MS PGothic" panose="020B0600070205080204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MS PGothic" panose="020B0600070205080204" pitchFamily="34" charset="-128"/>
              </a:rPr>
              <a:t>Server stub </a:t>
            </a:r>
            <a:r>
              <a:rPr lang="en-US" b="1" u="sng" dirty="0" smtClean="0">
                <a:ea typeface="MS PGothic" panose="020B0600070205080204" pitchFamily="34" charset="-128"/>
              </a:rPr>
              <a:t>marshals</a:t>
            </a:r>
            <a:r>
              <a:rPr lang="en-US" dirty="0" smtClean="0">
                <a:ea typeface="MS PGothic" panose="020B0600070205080204" pitchFamily="34" charset="-128"/>
              </a:rPr>
              <a:t> results and sends reply</a:t>
            </a:r>
            <a:endParaRPr lang="en-US" dirty="0" smtClean="0">
              <a:ea typeface="MS PGothic" panose="020B0600070205080204" pitchFamily="34" charset="-128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2080</Words>
  <Application>WPS Presentation</Application>
  <PresentationFormat>On-screen Show (4:3)</PresentationFormat>
  <Paragraphs>222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SimSun</vt:lpstr>
      <vt:lpstr>Wingdings</vt:lpstr>
      <vt:lpstr>MS PGothic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RPC</vt:lpstr>
      <vt:lpstr>PowerPoint 演示文稿</vt:lpstr>
      <vt:lpstr>Stub functions</vt:lpstr>
      <vt:lpstr>Stub functions</vt:lpstr>
      <vt:lpstr>Stub functions</vt:lpstr>
      <vt:lpstr>Stub functions</vt:lpstr>
      <vt:lpstr>Stub functions</vt:lpstr>
      <vt:lpstr>Stub functions</vt:lpstr>
      <vt:lpstr>Stub functions</vt:lpstr>
      <vt:lpstr>Stub functions</vt:lpstr>
      <vt:lpstr>Stub functions</vt:lpstr>
      <vt:lpstr>Stub functions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farzana</dc:creator>
  <cp:lastModifiedBy>Farzana Shaikh</cp:lastModifiedBy>
  <cp:revision>9</cp:revision>
  <dcterms:created xsi:type="dcterms:W3CDTF">2006-08-16T00:00:00Z</dcterms:created>
  <dcterms:modified xsi:type="dcterms:W3CDTF">2025-03-10T05:21:49Z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52B4D01E9E7C4E5C97169F69C407C404_12</vt:lpwstr>
  </property>
  <property fmtid="{D5CDD505-2E9C-101B-9397-08002B2CF9AE}" pid="3" name="KSOProductBuildVer">
    <vt:lpwstr>1033-12.2.0.20326</vt:lpwstr>
  </property>
</Properties>
</file>